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4" r:id="rId1"/>
  </p:sldMasterIdLst>
  <p:notesMasterIdLst>
    <p:notesMasterId r:id="rId16"/>
  </p:notesMasterIdLst>
  <p:sldIdLst>
    <p:sldId id="256" r:id="rId2"/>
    <p:sldId id="272" r:id="rId3"/>
    <p:sldId id="273" r:id="rId4"/>
    <p:sldId id="259" r:id="rId5"/>
    <p:sldId id="274" r:id="rId6"/>
    <p:sldId id="275" r:id="rId7"/>
    <p:sldId id="276" r:id="rId8"/>
    <p:sldId id="277" r:id="rId9"/>
    <p:sldId id="278" r:id="rId10"/>
    <p:sldId id="280" r:id="rId11"/>
    <p:sldId id="279" r:id="rId12"/>
    <p:sldId id="266" r:id="rId13"/>
    <p:sldId id="268" r:id="rId14"/>
    <p:sldId id="27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кляревский Александр Михайлович" initials="САМ" lastIdx="1" clrIdx="0">
    <p:extLst>
      <p:ext uri="{19B8F6BF-5375-455C-9EA6-DF929625EA0E}">
        <p15:presenceInfo xmlns:p15="http://schemas.microsoft.com/office/powerpoint/2012/main" userId="S::sklyarevskiy@sfedu.ru::fe17ccbe-a4b3-4f29-9efe-68d8ac31960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FF00"/>
    <a:srgbClr val="00E1EE"/>
    <a:srgbClr val="FF00E0"/>
    <a:srgbClr val="0083FF"/>
    <a:srgbClr val="00B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16"/>
    <p:restoredTop sz="94472"/>
  </p:normalViewPr>
  <p:slideViewPr>
    <p:cSldViewPr snapToGrid="0" snapToObjects="1">
      <p:cViewPr>
        <p:scale>
          <a:sx n="91" d="100"/>
          <a:sy n="91" d="100"/>
        </p:scale>
        <p:origin x="416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C247B-D3BF-E044-A014-96469AC04777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7C25DB-6D39-3042-9B66-2B485A0133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098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C25DB-6D39-3042-9B66-2B485A0133A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242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C25DB-6D39-3042-9B66-2B485A0133A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657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C25DB-6D39-3042-9B66-2B485A0133A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574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BC93E-C6E0-5746-B6F5-795E1E78F2BF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58C6-28F6-9642-82F0-0EAF04D24B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44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BC93E-C6E0-5746-B6F5-795E1E78F2BF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58C6-28F6-9642-82F0-0EAF04D24B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19482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BC93E-C6E0-5746-B6F5-795E1E78F2BF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58C6-28F6-9642-82F0-0EAF04D24B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671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BC93E-C6E0-5746-B6F5-795E1E78F2BF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58C6-28F6-9642-82F0-0EAF04D24B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6352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BC93E-C6E0-5746-B6F5-795E1E78F2BF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58C6-28F6-9642-82F0-0EAF04D24B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2212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BC93E-C6E0-5746-B6F5-795E1E78F2BF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58C6-28F6-9642-82F0-0EAF04D24B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069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BC93E-C6E0-5746-B6F5-795E1E78F2BF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58C6-28F6-9642-82F0-0EAF04D24B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7819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BC93E-C6E0-5746-B6F5-795E1E78F2BF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58C6-28F6-9642-82F0-0EAF04D24B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9225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BC93E-C6E0-5746-B6F5-795E1E78F2BF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58C6-28F6-9642-82F0-0EAF04D24B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13839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BC93E-C6E0-5746-B6F5-795E1E78F2BF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58C6-28F6-9642-82F0-0EAF04D24B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526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BC93E-C6E0-5746-B6F5-795E1E78F2BF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58C6-28F6-9642-82F0-0EAF04D24B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6285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BC93E-C6E0-5746-B6F5-795E1E78F2BF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058C6-28F6-9642-82F0-0EAF04D24B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6200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emf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DCFBEC-896D-3C4E-8573-12196FD9612A}"/>
              </a:ext>
            </a:extLst>
          </p:cNvPr>
          <p:cNvSpPr txBox="1"/>
          <p:nvPr/>
        </p:nvSpPr>
        <p:spPr>
          <a:xfrm>
            <a:off x="6870700" y="1549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4CE2DA-4ADC-084D-A5D8-39CB5560CB7B}"/>
              </a:ext>
            </a:extLst>
          </p:cNvPr>
          <p:cNvSpPr txBox="1"/>
          <p:nvPr/>
        </p:nvSpPr>
        <p:spPr>
          <a:xfrm>
            <a:off x="6184900" y="1625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CD2542-3204-B048-8E46-B720295746CB}"/>
              </a:ext>
            </a:extLst>
          </p:cNvPr>
          <p:cNvSpPr txBox="1"/>
          <p:nvPr/>
        </p:nvSpPr>
        <p:spPr>
          <a:xfrm>
            <a:off x="2705100" y="1574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D00479-9C9D-C64B-BB24-2E88A724114B}"/>
              </a:ext>
            </a:extLst>
          </p:cNvPr>
          <p:cNvSpPr txBox="1"/>
          <p:nvPr/>
        </p:nvSpPr>
        <p:spPr>
          <a:xfrm>
            <a:off x="5676900" y="472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58A61E-293E-DC48-98A4-1FF2DD80A697}"/>
              </a:ext>
            </a:extLst>
          </p:cNvPr>
          <p:cNvSpPr txBox="1"/>
          <p:nvPr/>
        </p:nvSpPr>
        <p:spPr>
          <a:xfrm>
            <a:off x="7867650" y="57721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EF72EF-5344-F245-B3EF-19FA9E4FB051}"/>
              </a:ext>
            </a:extLst>
          </p:cNvPr>
          <p:cNvSpPr txBox="1"/>
          <p:nvPr/>
        </p:nvSpPr>
        <p:spPr>
          <a:xfrm>
            <a:off x="-1" y="2952592"/>
            <a:ext cx="12191999" cy="13234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Восстановление параметров газопылевого диска </a:t>
            </a:r>
            <a:br>
              <a:rPr lang="en-US" sz="4000" b="1" dirty="0">
                <a:solidFill>
                  <a:schemeClr val="bg1"/>
                </a:solidFill>
              </a:rPr>
            </a:br>
            <a:r>
              <a:rPr lang="ru-RU" sz="4000" b="1" dirty="0">
                <a:solidFill>
                  <a:schemeClr val="bg1"/>
                </a:solidFill>
              </a:rPr>
              <a:t>на основе его синтетических изображений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Подзаголовок 15">
                <a:extLst>
                  <a:ext uri="{FF2B5EF4-FFF2-40B4-BE49-F238E27FC236}">
                    <a16:creationId xmlns:a16="http://schemas.microsoft.com/office/drawing/2014/main" id="{2704F408-374D-D94A-B4F3-32EE15BD0F66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0" y="5542101"/>
                <a:ext cx="12232797" cy="392569"/>
              </a:xfr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>
                <a:normAutofit fontScale="92500" lnSpcReduction="10000"/>
              </a:bodyPr>
              <a:lstStyle/>
              <a:p>
                <a:r>
                  <a:rPr lang="ru-RU" b="1" dirty="0"/>
                  <a:t>Скляревский А.М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.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ru-RU" b="1" dirty="0"/>
                  <a:t>, Павлюченков Я.Н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.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ru-RU" b="1" dirty="0"/>
                  <a:t>, Воробьёв Э.И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.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ru-RU" b="1" dirty="0"/>
              </a:p>
              <a:p>
                <a:endParaRPr lang="ru-RU" dirty="0"/>
              </a:p>
            </p:txBody>
          </p:sp>
        </mc:Choice>
        <mc:Fallback>
          <p:sp>
            <p:nvSpPr>
              <p:cNvPr id="16" name="Подзаголовок 15">
                <a:extLst>
                  <a:ext uri="{FF2B5EF4-FFF2-40B4-BE49-F238E27FC236}">
                    <a16:creationId xmlns:a16="http://schemas.microsoft.com/office/drawing/2014/main" id="{2704F408-374D-D94A-B4F3-32EE15BD0F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0" y="5542101"/>
                <a:ext cx="12232797" cy="392569"/>
              </a:xfrm>
              <a:blipFill>
                <a:blip r:embed="rId3"/>
                <a:stretch>
                  <a:fillRect t="-21875" b="-25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39D4B6C1-FD89-7B40-94B5-357E5F0CF216}"/>
              </a:ext>
            </a:extLst>
          </p:cNvPr>
          <p:cNvSpPr txBox="1"/>
          <p:nvPr/>
        </p:nvSpPr>
        <p:spPr>
          <a:xfrm>
            <a:off x="0" y="5934670"/>
            <a:ext cx="12232797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					1 – </a:t>
            </a:r>
            <a:r>
              <a:rPr lang="ru-RU" dirty="0"/>
              <a:t>НИИ физики, Южный Федеральный Университет, Ростов-на-Дону, Россия</a:t>
            </a:r>
          </a:p>
          <a:p>
            <a:r>
              <a:rPr lang="en-US" dirty="0"/>
              <a:t>					</a:t>
            </a:r>
            <a:r>
              <a:rPr lang="ru-RU" dirty="0"/>
              <a:t>2 </a:t>
            </a:r>
            <a:r>
              <a:rPr lang="en-US" dirty="0"/>
              <a:t>–</a:t>
            </a:r>
            <a:r>
              <a:rPr lang="ru-RU" dirty="0"/>
              <a:t> Институт астрономии РАН, Москва, Россия</a:t>
            </a:r>
          </a:p>
          <a:p>
            <a:r>
              <a:rPr lang="en-US" dirty="0"/>
              <a:t>					</a:t>
            </a:r>
            <a:r>
              <a:rPr lang="ru-RU" dirty="0"/>
              <a:t>3 </a:t>
            </a:r>
            <a:r>
              <a:rPr lang="en-US" dirty="0"/>
              <a:t>–</a:t>
            </a:r>
            <a:r>
              <a:rPr lang="ru-RU" dirty="0"/>
              <a:t> Институт Астрофизики, Венский Университет, Вена, Австрия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9EEFC3-D899-2D43-9844-168A28CCC7F4}"/>
              </a:ext>
            </a:extLst>
          </p:cNvPr>
          <p:cNvSpPr txBox="1"/>
          <p:nvPr/>
        </p:nvSpPr>
        <p:spPr>
          <a:xfrm>
            <a:off x="0" y="1036191"/>
            <a:ext cx="12191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Онлайн-конференция</a:t>
            </a:r>
            <a:endParaRPr lang="en-US" sz="3200" b="1" dirty="0"/>
          </a:p>
          <a:p>
            <a:pPr algn="ctr"/>
            <a:r>
              <a:rPr lang="ru-RU" sz="3200" b="1" dirty="0"/>
              <a:t>«Динамическая и химическая эволюция протопланетных дисков»</a:t>
            </a:r>
          </a:p>
        </p:txBody>
      </p:sp>
    </p:spTree>
    <p:extLst>
      <p:ext uri="{BB962C8B-B14F-4D97-AF65-F5344CB8AC3E}">
        <p14:creationId xmlns:p14="http://schemas.microsoft.com/office/powerpoint/2010/main" val="3309487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683AC2-A833-744B-A227-03E80966A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3861"/>
            <a:ext cx="6522049" cy="316172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D2B9769-35E7-6A4B-AC61-428B612BB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82" y="3830380"/>
            <a:ext cx="6524831" cy="287114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EA70D56-CDCC-1040-8F81-C2D57A2E46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8360" y="2702447"/>
            <a:ext cx="5383772" cy="403782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E9E517D-0AB5-504E-8CF8-B784DB457A79}"/>
              </a:ext>
            </a:extLst>
          </p:cNvPr>
          <p:cNvSpPr txBox="1"/>
          <p:nvPr/>
        </p:nvSpPr>
        <p:spPr>
          <a:xfrm>
            <a:off x="7754366" y="2702447"/>
            <a:ext cx="4254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synthetic Spectral Energy Distribution (SED)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354FBDB-0556-0E4F-93A2-2E67262DCF3E}"/>
                  </a:ext>
                </a:extLst>
              </p:cNvPr>
              <p:cNvSpPr txBox="1"/>
              <p:nvPr/>
            </p:nvSpPr>
            <p:spPr>
              <a:xfrm>
                <a:off x="53968" y="3329508"/>
                <a:ext cx="361178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0" dirty="0">
                    <a:solidFill>
                      <a:schemeClr val="bg1"/>
                    </a:solidFill>
                  </a:rPr>
                  <a:t>Intensity distribution at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=1.5 </m:t>
                    </m:r>
                    <m:r>
                      <a:rPr lang="en-US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1600" dirty="0">
                    <a:solidFill>
                      <a:schemeClr val="bg1"/>
                    </a:solidFill>
                  </a:rPr>
                  <a:t>  </a:t>
                </a:r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354FBDB-0556-0E4F-93A2-2E67262DCF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68" y="3329508"/>
                <a:ext cx="3611787" cy="338554"/>
              </a:xfrm>
              <a:prstGeom prst="rect">
                <a:avLst/>
              </a:prstGeom>
              <a:blipFill>
                <a:blip r:embed="rId8"/>
                <a:stretch>
                  <a:fillRect l="-699" t="-3571" b="-178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21C9E3A-54F5-984F-B0EA-9933E543C100}"/>
                  </a:ext>
                </a:extLst>
              </p:cNvPr>
              <p:cNvSpPr txBox="1"/>
              <p:nvPr/>
            </p:nvSpPr>
            <p:spPr>
              <a:xfrm>
                <a:off x="91286" y="1021309"/>
                <a:ext cx="25273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viewing angle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=0°</m:t>
                    </m:r>
                  </m:oMath>
                </a14:m>
                <a:endParaRPr lang="ru-RU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21C9E3A-54F5-984F-B0EA-9933E543C1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86" y="1021309"/>
                <a:ext cx="2527390" cy="369332"/>
              </a:xfrm>
              <a:prstGeom prst="rect">
                <a:avLst/>
              </a:prstGeom>
              <a:blipFill>
                <a:blip r:embed="rId9"/>
                <a:stretch>
                  <a:fillRect l="-1500" t="-3333" b="-2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0EB2EC9-8E99-2D4B-957F-5A4944F6156F}"/>
                  </a:ext>
                </a:extLst>
              </p:cNvPr>
              <p:cNvSpPr txBox="1"/>
              <p:nvPr/>
            </p:nvSpPr>
            <p:spPr>
              <a:xfrm>
                <a:off x="3413424" y="1021309"/>
                <a:ext cx="25273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viewing angle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=60°</m:t>
                    </m:r>
                  </m:oMath>
                </a14:m>
                <a:endParaRPr lang="ru-RU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0EB2EC9-8E99-2D4B-957F-5A4944F615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3424" y="1021309"/>
                <a:ext cx="2527390" cy="369332"/>
              </a:xfrm>
              <a:prstGeom prst="rect">
                <a:avLst/>
              </a:prstGeom>
              <a:blipFill>
                <a:blip r:embed="rId10"/>
                <a:stretch>
                  <a:fillRect l="-2000" t="-3333" b="-2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35554FC7-719C-8B4F-94CB-C72DB0073126}"/>
              </a:ext>
            </a:extLst>
          </p:cNvPr>
          <p:cNvSpPr txBox="1"/>
          <p:nvPr/>
        </p:nvSpPr>
        <p:spPr>
          <a:xfrm>
            <a:off x="3413424" y="3329508"/>
            <a:ext cx="3611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for the “burst” model</a:t>
            </a:r>
            <a:endParaRPr lang="ru-RU" sz="16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30F8DF9-84F6-B149-9704-D926A3E65C11}"/>
                  </a:ext>
                </a:extLst>
              </p:cNvPr>
              <p:cNvSpPr txBox="1"/>
              <p:nvPr/>
            </p:nvSpPr>
            <p:spPr>
              <a:xfrm>
                <a:off x="-2782" y="6024454"/>
                <a:ext cx="361178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0" dirty="0">
                    <a:solidFill>
                      <a:schemeClr val="bg1"/>
                    </a:solidFill>
                  </a:rPr>
                  <a:t>Intensity distribution at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=1300 </m:t>
                    </m:r>
                    <m:r>
                      <a:rPr lang="en-US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1600" dirty="0">
                    <a:solidFill>
                      <a:schemeClr val="bg1"/>
                    </a:solidFill>
                  </a:rPr>
                  <a:t>  </a:t>
                </a:r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30F8DF9-84F6-B149-9704-D926A3E65C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782" y="6024454"/>
                <a:ext cx="3611787" cy="338554"/>
              </a:xfrm>
              <a:prstGeom prst="rect">
                <a:avLst/>
              </a:prstGeom>
              <a:blipFill>
                <a:blip r:embed="rId11"/>
                <a:stretch>
                  <a:fillRect l="-704" t="-3571" b="-178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446CA0BA-3D56-8741-8E7A-E82DA3476EBE}"/>
              </a:ext>
            </a:extLst>
          </p:cNvPr>
          <p:cNvSpPr txBox="1">
            <a:spLocks/>
          </p:cNvSpPr>
          <p:nvPr/>
        </p:nvSpPr>
        <p:spPr>
          <a:xfrm>
            <a:off x="0" y="-17078"/>
            <a:ext cx="12192000" cy="9409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chemeClr val="bg1"/>
                </a:solidFill>
              </a:rPr>
              <a:t>Синтетические наблюдательные данные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7F8F7-8C5B-A342-8F34-B177F98D7144}"/>
              </a:ext>
            </a:extLst>
          </p:cNvPr>
          <p:cNvSpPr txBox="1"/>
          <p:nvPr/>
        </p:nvSpPr>
        <p:spPr>
          <a:xfrm>
            <a:off x="6522049" y="1447856"/>
            <a:ext cx="5669951" cy="11387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700" dirty="0"/>
              <a:t>Получено два типа выходных данных из моделирования ПИ: Изображения (карты интенсивности) и спектры (</a:t>
            </a:r>
            <a:r>
              <a:rPr lang="en-US" sz="1700" dirty="0"/>
              <a:t>SED</a:t>
            </a:r>
            <a:r>
              <a:rPr lang="ru-RU" sz="1700" dirty="0"/>
              <a:t>)</a:t>
            </a:r>
            <a:r>
              <a:rPr lang="en-US" sz="1700" dirty="0"/>
              <a:t>.</a:t>
            </a:r>
            <a:r>
              <a:rPr lang="ru-RU" sz="1700" dirty="0"/>
              <a:t> </a:t>
            </a:r>
            <a:br>
              <a:rPr lang="ru-RU" sz="1700" dirty="0"/>
            </a:br>
            <a:r>
              <a:rPr lang="ru-RU" sz="1700" dirty="0"/>
              <a:t>Их можно использовать для сравнения с наблюдательными данными.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647061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0" grpId="0"/>
      <p:bldP spid="21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592177-C751-4745-93F0-BD70C52DC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7540283" cy="998806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Инструмент для восстановления параметров дисков на основе </a:t>
            </a:r>
            <a:r>
              <a:rPr lang="en-US" b="1" dirty="0">
                <a:solidFill>
                  <a:schemeClr val="bg1"/>
                </a:solidFill>
              </a:rPr>
              <a:t>SED</a:t>
            </a:r>
            <a:endParaRPr lang="ru-RU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2AB4AA75-8D92-8D4B-8949-E020BB9A3B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1" y="2073275"/>
                <a:ext cx="9847416" cy="3976740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ru-RU" b="0" dirty="0"/>
                  <a:t>Поиск</a:t>
                </a:r>
                <a:r>
                  <a:rPr lang="en-US" b="0" dirty="0"/>
                  <a:t> SED </a:t>
                </a:r>
                <a:r>
                  <a:rPr lang="ru-RU" b="0" dirty="0"/>
                  <a:t>с</a:t>
                </a:r>
                <a:r>
                  <a:rPr lang="en-US" b="0" dirty="0"/>
                  <a:t> </a:t>
                </a:r>
                <a:r>
                  <a:rPr lang="ru-RU" b="0" dirty="0"/>
                  <a:t>минимальным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:r>
                  <a:rPr lang="ru-RU" dirty="0"/>
                  <a:t>по базе </a:t>
                </a:r>
                <a:r>
                  <a:rPr lang="ru-RU" dirty="0" err="1"/>
                  <a:t>предрасчитанных</a:t>
                </a:r>
                <a:r>
                  <a:rPr lang="ru-RU" dirty="0"/>
                  <a:t> моделей</a:t>
                </a:r>
                <a:endParaRPr lang="en-US" dirty="0"/>
              </a:p>
              <a:p>
                <a:endParaRPr lang="en-US" dirty="0"/>
              </a:p>
              <a:p>
                <a:r>
                  <a:rPr lang="ru-RU" dirty="0"/>
                  <a:t>Предустановленная база включает 20.000 моделей с 14 свободными параметрами</a:t>
                </a:r>
                <a:endParaRPr lang="en-US" dirty="0"/>
              </a:p>
              <a:p>
                <a:endParaRPr lang="en-US" dirty="0"/>
              </a:p>
              <a:p>
                <a:r>
                  <a:rPr lang="ru-RU" dirty="0"/>
                  <a:t>Может использоваться как модуль </a:t>
                </a:r>
                <a:r>
                  <a:rPr lang="en-US" dirty="0"/>
                  <a:t>Python </a:t>
                </a:r>
              </a:p>
              <a:p>
                <a:endParaRPr lang="en-US" dirty="0"/>
              </a:p>
              <a:p>
                <a:r>
                  <a:rPr lang="ru-RU" dirty="0"/>
                  <a:t>Можно подключить собственные базы, таким образом адаптируя модельную сетку</a:t>
                </a: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ru-RU" dirty="0"/>
              </a:p>
            </p:txBody>
          </p:sp>
        </mc:Choice>
        <mc:Fallback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2AB4AA75-8D92-8D4B-8949-E020BB9A3B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1" y="2073275"/>
                <a:ext cx="9847416" cy="3976740"/>
              </a:xfrm>
              <a:blipFill>
                <a:blip r:embed="rId2"/>
                <a:stretch>
                  <a:fillRect l="-902" t="-2548" r="-38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516490E-41D3-AC43-A9AD-C01A1EC10DCD}"/>
              </a:ext>
            </a:extLst>
          </p:cNvPr>
          <p:cNvSpPr txBox="1"/>
          <p:nvPr/>
        </p:nvSpPr>
        <p:spPr>
          <a:xfrm>
            <a:off x="8410322" y="6396335"/>
            <a:ext cx="378167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*Robitaille et al., 2006, 2007</a:t>
            </a:r>
            <a:endParaRPr lang="ru-RU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B39D96-8304-2B44-8B70-6E4AFBC3CCB5}"/>
              </a:ext>
            </a:extLst>
          </p:cNvPr>
          <p:cNvSpPr txBox="1"/>
          <p:nvPr/>
        </p:nvSpPr>
        <p:spPr>
          <a:xfrm>
            <a:off x="8799491" y="895350"/>
            <a:ext cx="164450" cy="348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FE38452-C758-4942-BE5F-BAF395AC0BA4}"/>
              </a:ext>
            </a:extLst>
          </p:cNvPr>
          <p:cNvSpPr txBox="1">
            <a:spLocks/>
          </p:cNvSpPr>
          <p:nvPr/>
        </p:nvSpPr>
        <p:spPr>
          <a:xfrm>
            <a:off x="7540282" y="-7117"/>
            <a:ext cx="4651718" cy="10059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SED-Fitter*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6254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50">
        <p159:morph option="byObject"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E5170ADE-7440-3D47-963E-39809B757F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649" y="1325563"/>
            <a:ext cx="11293007" cy="3988594"/>
          </a:xfr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07773C3C-146C-0542-AE36-8FE6322F2FE5}"/>
              </a:ext>
            </a:extLst>
          </p:cNvPr>
          <p:cNvSpPr txBox="1">
            <a:spLocks/>
          </p:cNvSpPr>
          <p:nvPr/>
        </p:nvSpPr>
        <p:spPr>
          <a:xfrm>
            <a:off x="0" y="-17078"/>
            <a:ext cx="12192000" cy="9409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</a:rPr>
              <a:t>SED-fitting via SED-Fitter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4537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BAC4B-A44E-0C4E-B9F4-FD90EE484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306"/>
            <a:ext cx="9353550" cy="901968"/>
          </a:xfrm>
        </p:spPr>
        <p:txBody>
          <a:bodyPr/>
          <a:lstStyle/>
          <a:p>
            <a:pPr algn="ctr"/>
            <a:r>
              <a:rPr lang="en-US" b="1" i="1" u="sng" dirty="0"/>
              <a:t>Results of the parameter reconstruction</a:t>
            </a:r>
            <a:endParaRPr lang="ru-RU" b="1" i="1" u="sng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29852E-9B93-FC4E-9A40-7FBADB2EC7EC}"/>
              </a:ext>
            </a:extLst>
          </p:cNvPr>
          <p:cNvSpPr txBox="1"/>
          <p:nvPr/>
        </p:nvSpPr>
        <p:spPr>
          <a:xfrm>
            <a:off x="7848601" y="1448992"/>
            <a:ext cx="434339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FF00"/>
                </a:solidFill>
                <a:highlight>
                  <a:srgbClr val="000000"/>
                </a:highlight>
              </a:rPr>
              <a:t>The best fit doesn’t necessarily match to</a:t>
            </a:r>
            <a:br>
              <a:rPr lang="en-US" sz="3200" b="1" dirty="0">
                <a:solidFill>
                  <a:srgbClr val="00FF00"/>
                </a:solidFill>
                <a:highlight>
                  <a:srgbClr val="000000"/>
                </a:highlight>
              </a:rPr>
            </a:br>
            <a:r>
              <a:rPr lang="en-US" sz="3200" b="1" dirty="0">
                <a:solidFill>
                  <a:srgbClr val="00FF00"/>
                </a:solidFill>
                <a:highlight>
                  <a:srgbClr val="000000"/>
                </a:highlight>
              </a:rPr>
              <a:t>nearest parameters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00FF00"/>
              </a:solidFill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E1EE"/>
                </a:solidFill>
                <a:highlight>
                  <a:srgbClr val="000000"/>
                </a:highlight>
              </a:rPr>
              <a:t>Masses are underestimated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00E1EE"/>
              </a:solidFill>
              <a:highlight>
                <a:srgbClr val="000000"/>
              </a:highlight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00E0"/>
                </a:solidFill>
                <a:highlight>
                  <a:srgbClr val="000000"/>
                </a:highlight>
              </a:rPr>
              <a:t>The problem is degenerated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40BE83-4F07-3347-89E5-AE0C7A448B92}"/>
              </a:ext>
            </a:extLst>
          </p:cNvPr>
          <p:cNvSpPr txBox="1"/>
          <p:nvPr/>
        </p:nvSpPr>
        <p:spPr>
          <a:xfrm>
            <a:off x="8972550" y="26860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506FA9-AD2A-E64F-A46B-B852C8377743}"/>
              </a:ext>
            </a:extLst>
          </p:cNvPr>
          <p:cNvSpPr txBox="1"/>
          <p:nvPr/>
        </p:nvSpPr>
        <p:spPr>
          <a:xfrm>
            <a:off x="9029700" y="66865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79380E-449A-2A49-ADAF-7BC885929D44}"/>
              </a:ext>
            </a:extLst>
          </p:cNvPr>
          <p:cNvSpPr txBox="1"/>
          <p:nvPr/>
        </p:nvSpPr>
        <p:spPr>
          <a:xfrm>
            <a:off x="10344378" y="6501884"/>
            <a:ext cx="1847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 is the last one…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E970D4A-DCA5-5B42-9D1B-C9F4E6F69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7128"/>
            <a:ext cx="7714037" cy="611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6254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50">
        <p159:morph option="byObject"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C607D4-0606-A24D-961E-2BD324FD9BC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ru-RU" dirty="0"/>
              <a:t>заключение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08A12-92B5-6449-AB8C-963C65611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2067138"/>
            <a:ext cx="12192001" cy="1435284"/>
          </a:xfrm>
          <a:solidFill>
            <a:schemeClr val="accent1">
              <a:lumMod val="60000"/>
              <a:lumOff val="40000"/>
              <a:alpha val="69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ru-RU" dirty="0">
                <a:solidFill>
                  <a:schemeClr val="bg1"/>
                </a:solidFill>
              </a:rPr>
              <a:t>Мы произвели полный переход от гидродинамического моделирования к синтетическим наблюдательным данным, позволяющим проводить непосредственное сравнение результатов моделирования с наблюдениями.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(Всё ещё работаем в этом направлении).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850E8C1C-11F7-CF4B-BF61-3941CCD190CC}"/>
              </a:ext>
            </a:extLst>
          </p:cNvPr>
          <p:cNvSpPr txBox="1">
            <a:spLocks/>
          </p:cNvSpPr>
          <p:nvPr/>
        </p:nvSpPr>
        <p:spPr>
          <a:xfrm>
            <a:off x="0" y="3729434"/>
            <a:ext cx="12192000" cy="137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Параметры дисков восстановлены из синтетических данных. Нам необходимо использовать пространственно-разрешённые наблюдения наряду со стандартными подходами для того, чтобы делать более точные оценки.</a:t>
            </a:r>
            <a:endParaRPr lang="en-US" dirty="0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82ED1EED-1FAA-354A-B261-030D69515E96}"/>
              </a:ext>
            </a:extLst>
          </p:cNvPr>
          <p:cNvSpPr txBox="1">
            <a:spLocks/>
          </p:cNvSpPr>
          <p:nvPr/>
        </p:nvSpPr>
        <p:spPr>
          <a:xfrm>
            <a:off x="0" y="5331221"/>
            <a:ext cx="12192000" cy="1255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Общие предположения о постоянном соотношении массы пыли к массе газа (1:100), средней температуре, стандартной непрозрачности и т.д., используемые для предварительной интерпретации наблюдений, может вылиться в значительные ошибки при оценке параметров диска.</a:t>
            </a:r>
            <a:endParaRPr lang="en-US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13559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BE53DF-1B8F-A34B-A66D-C0404C08C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0327"/>
            <a:ext cx="12192000" cy="940939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Моделирование </a:t>
            </a:r>
            <a:r>
              <a:rPr lang="en-US" sz="4000" b="1" dirty="0">
                <a:solidFill>
                  <a:schemeClr val="bg1"/>
                </a:solidFill>
              </a:rPr>
              <a:t>vs.</a:t>
            </a:r>
            <a:r>
              <a:rPr lang="ru-RU" sz="4000" b="1" dirty="0">
                <a:solidFill>
                  <a:schemeClr val="bg1"/>
                </a:solidFill>
              </a:rPr>
              <a:t> Наблюдения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E7CD9539-A5D5-0645-95E5-4D1BDFE435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4814" y="3361033"/>
            <a:ext cx="5644116" cy="2533382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A0ACB03-77A0-F641-BC70-7D9E7E62565A}"/>
                  </a:ext>
                </a:extLst>
              </p:cNvPr>
              <p:cNvSpPr txBox="1"/>
              <p:nvPr/>
            </p:nvSpPr>
            <p:spPr>
              <a:xfrm>
                <a:off x="9033292" y="933660"/>
                <a:ext cx="2606378" cy="67108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𝑑𝑖𝑠𝑘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𝑜𝑏𝑠</m:t>
                        </m:r>
                      </m:sup>
                    </m:sSubSup>
                  </m:oMath>
                </a14:m>
                <a:r>
                  <a:rPr lang="en-US" sz="2000" b="0" dirty="0"/>
                  <a:t>;</a:t>
                </a:r>
                <a:r>
                  <a:rPr lang="ru-RU" sz="2000" b="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𝑑𝑖𝑠𝑘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𝑜𝑏𝑠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;</m:t>
                    </m:r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̇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acc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𝑎𝑐𝑐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𝑜𝑏𝑠</m:t>
                        </m:r>
                      </m:sup>
                    </m:sSubSup>
                  </m:oMath>
                </a14:m>
                <a:r>
                  <a:rPr lang="en-US" sz="2000" dirty="0"/>
                  <a:t>…</a:t>
                </a:r>
              </a:p>
              <a:p>
                <a:r>
                  <a:rPr lang="ru-RU" sz="1600" dirty="0"/>
                  <a:t>как можно больше</a:t>
                </a:r>
                <a:endParaRPr lang="en-US" sz="160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A0ACB03-77A0-F641-BC70-7D9E7E6256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3292" y="933660"/>
                <a:ext cx="2606378" cy="671081"/>
              </a:xfrm>
              <a:prstGeom prst="rect">
                <a:avLst/>
              </a:prstGeom>
              <a:blipFill>
                <a:blip r:embed="rId3"/>
                <a:stretch>
                  <a:fillRect l="-966" t="-1887" b="-1132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Соединительная линия уступом 5">
            <a:extLst>
              <a:ext uri="{FF2B5EF4-FFF2-40B4-BE49-F238E27FC236}">
                <a16:creationId xmlns:a16="http://schemas.microsoft.com/office/drawing/2014/main" id="{F0AB0DBF-3CC5-274C-9468-9493B5B09A82}"/>
              </a:ext>
            </a:extLst>
          </p:cNvPr>
          <p:cNvCxnSpPr>
            <a:cxnSpLocks/>
            <a:stCxn id="9" idx="3"/>
            <a:endCxn id="3" idx="3"/>
          </p:cNvCxnSpPr>
          <p:nvPr/>
        </p:nvCxnSpPr>
        <p:spPr>
          <a:xfrm flipH="1" flipV="1">
            <a:off x="11639670" y="1269201"/>
            <a:ext cx="99260" cy="3358523"/>
          </a:xfrm>
          <a:prstGeom prst="bentConnector3">
            <a:avLst>
              <a:gd name="adj1" fmla="val -230304"/>
            </a:avLst>
          </a:prstGeom>
          <a:ln w="76200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Соединительная линия уступом 13">
            <a:extLst>
              <a:ext uri="{FF2B5EF4-FFF2-40B4-BE49-F238E27FC236}">
                <a16:creationId xmlns:a16="http://schemas.microsoft.com/office/drawing/2014/main" id="{9F5ADBE8-1072-7E4E-9ADB-69E942EE26AB}"/>
              </a:ext>
            </a:extLst>
          </p:cNvPr>
          <p:cNvCxnSpPr>
            <a:cxnSpLocks/>
            <a:stCxn id="46" idx="1"/>
            <a:endCxn id="98" idx="1"/>
          </p:cNvCxnSpPr>
          <p:nvPr/>
        </p:nvCxnSpPr>
        <p:spPr>
          <a:xfrm rot="10800000" flipH="1" flipV="1">
            <a:off x="483042" y="1414928"/>
            <a:ext cx="230200" cy="2604046"/>
          </a:xfrm>
          <a:prstGeom prst="bentConnector3">
            <a:avLst>
              <a:gd name="adj1" fmla="val -56527"/>
            </a:avLst>
          </a:prstGeom>
          <a:ln w="76200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оединительная линия уступом 22">
            <a:extLst>
              <a:ext uri="{FF2B5EF4-FFF2-40B4-BE49-F238E27FC236}">
                <a16:creationId xmlns:a16="http://schemas.microsoft.com/office/drawing/2014/main" id="{8499B8C6-2DD5-F849-9CD6-CFADC01A8443}"/>
              </a:ext>
            </a:extLst>
          </p:cNvPr>
          <p:cNvCxnSpPr>
            <a:cxnSpLocks/>
            <a:stCxn id="98" idx="3"/>
            <a:endCxn id="9" idx="1"/>
          </p:cNvCxnSpPr>
          <p:nvPr/>
        </p:nvCxnSpPr>
        <p:spPr>
          <a:xfrm>
            <a:off x="3333573" y="4018974"/>
            <a:ext cx="2761241" cy="608750"/>
          </a:xfrm>
          <a:prstGeom prst="bentConnector3">
            <a:avLst>
              <a:gd name="adj1" fmla="val 14847"/>
            </a:avLst>
          </a:prstGeom>
          <a:ln w="76200">
            <a:gradFill flip="none" rotWithShape="1">
              <a:gsLst>
                <a:gs pos="0">
                  <a:srgbClr val="FF0000"/>
                </a:gs>
                <a:gs pos="16000">
                  <a:schemeClr val="accent2">
                    <a:lumMod val="89000"/>
                  </a:schemeClr>
                </a:gs>
                <a:gs pos="35000">
                  <a:srgbClr val="FFFF00"/>
                </a:gs>
                <a:gs pos="83000">
                  <a:srgbClr val="00B0F0"/>
                </a:gs>
                <a:gs pos="100000">
                  <a:srgbClr val="7030A0"/>
                </a:gs>
                <a:gs pos="69000">
                  <a:srgbClr val="00E1EE"/>
                </a:gs>
                <a:gs pos="52000">
                  <a:srgbClr val="00BD00"/>
                </a:gs>
              </a:gsLst>
              <a:lin ang="2700000" scaled="1"/>
              <a:tileRect/>
            </a:gra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A7913AD5-510B-8F42-A010-C4F66C91DD45}"/>
              </a:ext>
            </a:extLst>
          </p:cNvPr>
          <p:cNvSpPr txBox="1"/>
          <p:nvPr/>
        </p:nvSpPr>
        <p:spPr>
          <a:xfrm>
            <a:off x="483042" y="907096"/>
            <a:ext cx="3906078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2000" dirty="0">
                <a:solidFill>
                  <a:prstClr val="black"/>
                </a:solidFill>
              </a:rPr>
              <a:t>Model: </a:t>
            </a:r>
            <a:r>
              <a:rPr lang="en-US" sz="2000" dirty="0" err="1">
                <a:solidFill>
                  <a:prstClr val="black"/>
                </a:solidFill>
              </a:rPr>
              <a:t>FEoSaD</a:t>
            </a:r>
            <a:r>
              <a:rPr lang="en-US" sz="2000" dirty="0">
                <a:solidFill>
                  <a:prstClr val="black"/>
                </a:solidFill>
              </a:rPr>
              <a:t> (</a:t>
            </a:r>
            <a:r>
              <a:rPr lang="en-US" sz="2000" dirty="0" err="1">
                <a:solidFill>
                  <a:prstClr val="black"/>
                </a:solidFill>
              </a:rPr>
              <a:t>Vorobyov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Akimkin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Stoyanovskaya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Pavlyuchenkov</a:t>
            </a:r>
            <a:r>
              <a:rPr lang="en-US" sz="2000" dirty="0">
                <a:solidFill>
                  <a:prstClr val="black"/>
                </a:solidFill>
              </a:rPr>
              <a:t>, Liu,  A&amp;A, 2018)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746A62E-4E76-CA42-8BEF-CEFA9D546D63}"/>
              </a:ext>
            </a:extLst>
          </p:cNvPr>
          <p:cNvSpPr txBox="1"/>
          <p:nvPr/>
        </p:nvSpPr>
        <p:spPr>
          <a:xfrm>
            <a:off x="13601700" y="-114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E006749-82F8-E64E-845C-8F2FA7BFB313}"/>
                  </a:ext>
                </a:extLst>
              </p:cNvPr>
              <p:cNvSpPr txBox="1"/>
              <p:nvPr/>
            </p:nvSpPr>
            <p:spPr>
              <a:xfrm>
                <a:off x="6116972" y="5542497"/>
                <a:ext cx="328907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0" dirty="0">
                    <a:solidFill>
                      <a:schemeClr val="bg1"/>
                    </a:solidFill>
                  </a:rPr>
                  <a:t>Intensity distribution at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1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=1.5 </m:t>
                    </m:r>
                    <m:r>
                      <a:rPr lang="en-US" sz="1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1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1400" dirty="0">
                    <a:solidFill>
                      <a:schemeClr val="bg1"/>
                    </a:solidFill>
                  </a:rPr>
                  <a:t>  </a:t>
                </a:r>
                <a:endParaRPr lang="ru-RU" sz="14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E006749-82F8-E64E-845C-8F2FA7BFB3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6972" y="5542497"/>
                <a:ext cx="3289077" cy="307777"/>
              </a:xfrm>
              <a:prstGeom prst="rect">
                <a:avLst/>
              </a:prstGeom>
              <a:blipFill>
                <a:blip r:embed="rId4"/>
                <a:stretch>
                  <a:fillRect l="-385" b="-1538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F5F56CB0-7A6B-A243-B3B5-3637A7321C61}"/>
                  </a:ext>
                </a:extLst>
              </p:cNvPr>
              <p:cNvSpPr txBox="1"/>
              <p:nvPr/>
            </p:nvSpPr>
            <p:spPr>
              <a:xfrm>
                <a:off x="6727908" y="3320722"/>
                <a:ext cx="24511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viewing angle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=0°</m:t>
                    </m:r>
                  </m:oMath>
                </a14:m>
                <a:endParaRPr lang="ru-RU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F5F56CB0-7A6B-A243-B3B5-3637A7321C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7908" y="3320722"/>
                <a:ext cx="2451158" cy="369332"/>
              </a:xfrm>
              <a:prstGeom prst="rect">
                <a:avLst/>
              </a:prstGeom>
              <a:blipFill>
                <a:blip r:embed="rId5"/>
                <a:stretch>
                  <a:fillRect l="-2062" t="-3226" b="-2258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FE8456E9-17E9-E743-9DAD-27E06C9B7D8F}"/>
                  </a:ext>
                </a:extLst>
              </p:cNvPr>
              <p:cNvSpPr txBox="1"/>
              <p:nvPr/>
            </p:nvSpPr>
            <p:spPr>
              <a:xfrm>
                <a:off x="9406049" y="3320722"/>
                <a:ext cx="24085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viewing angle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=60°</m:t>
                    </m:r>
                  </m:oMath>
                </a14:m>
                <a:endParaRPr lang="ru-RU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FE8456E9-17E9-E743-9DAD-27E06C9B7D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6049" y="3320722"/>
                <a:ext cx="2408542" cy="369332"/>
              </a:xfrm>
              <a:prstGeom prst="rect">
                <a:avLst/>
              </a:prstGeom>
              <a:blipFill>
                <a:blip r:embed="rId6"/>
                <a:stretch>
                  <a:fillRect l="-2105" t="-3226" b="-2258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TextBox 64">
            <a:extLst>
              <a:ext uri="{FF2B5EF4-FFF2-40B4-BE49-F238E27FC236}">
                <a16:creationId xmlns:a16="http://schemas.microsoft.com/office/drawing/2014/main" id="{48739D59-A203-084C-A267-3252EA5797B7}"/>
              </a:ext>
            </a:extLst>
          </p:cNvPr>
          <p:cNvSpPr txBox="1"/>
          <p:nvPr/>
        </p:nvSpPr>
        <p:spPr>
          <a:xfrm>
            <a:off x="8916872" y="5542496"/>
            <a:ext cx="2703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for one of the modelled disks*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3D506A-C24D-EB4A-9651-FB961D1E231F}"/>
              </a:ext>
            </a:extLst>
          </p:cNvPr>
          <p:cNvSpPr txBox="1"/>
          <p:nvPr/>
        </p:nvSpPr>
        <p:spPr>
          <a:xfrm>
            <a:off x="11454938" y="-2327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86DF2EE-5079-0F43-B20D-D3F71ED8E157}"/>
              </a:ext>
            </a:extLst>
          </p:cNvPr>
          <p:cNvSpPr txBox="1"/>
          <p:nvPr/>
        </p:nvSpPr>
        <p:spPr>
          <a:xfrm rot="5400000">
            <a:off x="-1233496" y="2596725"/>
            <a:ext cx="2884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</a:rPr>
              <a:t>Численное моделирование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ACD1D295-1B8F-9948-ADD3-669218264A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242" y="2001376"/>
            <a:ext cx="2620331" cy="4035196"/>
          </a:xfrm>
          <a:prstGeom prst="rect">
            <a:avLst/>
          </a:prstGeom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A284D824-FF51-7A4B-BEE0-FF7478A980F5}"/>
              </a:ext>
            </a:extLst>
          </p:cNvPr>
          <p:cNvSpPr txBox="1"/>
          <p:nvPr/>
        </p:nvSpPr>
        <p:spPr>
          <a:xfrm>
            <a:off x="4087952" y="425622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RADMC-3D</a:t>
            </a:r>
            <a:endParaRPr lang="ru-RU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7E5CB0AD-2E9F-504E-8AC7-5BFC140C29AB}"/>
              </a:ext>
            </a:extLst>
          </p:cNvPr>
          <p:cNvSpPr txBox="1"/>
          <p:nvPr/>
        </p:nvSpPr>
        <p:spPr>
          <a:xfrm rot="16200000">
            <a:off x="10645272" y="1906821"/>
            <a:ext cx="15027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dirty="0">
                <a:solidFill>
                  <a:prstClr val="black"/>
                </a:solidFill>
              </a:rPr>
              <a:t>Использование инструментов наблюдателей для оценки параметров</a:t>
            </a:r>
            <a:endParaRPr lang="en-US" sz="14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969549DD-9DC2-A84D-910B-B9E178AC59BF}"/>
                  </a:ext>
                </a:extLst>
              </p:cNvPr>
              <p:cNvSpPr txBox="1"/>
              <p:nvPr/>
            </p:nvSpPr>
            <p:spPr>
              <a:xfrm>
                <a:off x="4421897" y="908165"/>
                <a:ext cx="2991777" cy="71493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𝑑𝑖𝑠𝑘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h𝑦𝑑𝑟𝑜</m:t>
                        </m:r>
                      </m:sup>
                    </m:sSubSup>
                  </m:oMath>
                </a14:m>
                <a:r>
                  <a:rPr lang="en-US" sz="2000" b="0" dirty="0"/>
                  <a:t>;</a:t>
                </a:r>
                <a:r>
                  <a:rPr lang="ru-RU" sz="2000" b="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𝑑𝑖𝑠𝑘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h𝑦𝑑𝑟𝑜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;</m:t>
                    </m:r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̇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acc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𝑎𝑐𝑐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h𝑦𝑑𝑟𝑜</m:t>
                        </m:r>
                      </m:sup>
                    </m:sSubSup>
                  </m:oMath>
                </a14:m>
                <a:endParaRPr lang="en-US" sz="2400" b="0" dirty="0"/>
              </a:p>
              <a:p>
                <a:pPr/>
                <a:r>
                  <a:rPr lang="ru-RU" sz="1600" dirty="0"/>
                  <a:t>интегральные характеристики</a:t>
                </a:r>
                <a:endParaRPr lang="en-US" sz="1600" dirty="0"/>
              </a:p>
            </p:txBody>
          </p:sp>
        </mc:Choice>
        <mc:Fallback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969549DD-9DC2-A84D-910B-B9E178AC59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1897" y="908165"/>
                <a:ext cx="2991777" cy="714939"/>
              </a:xfrm>
              <a:prstGeom prst="rect">
                <a:avLst/>
              </a:prstGeom>
              <a:blipFill>
                <a:blip r:embed="rId8"/>
                <a:stretch>
                  <a:fillRect l="-1271" b="-714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9" name="Прямая со стрелкой 148">
            <a:extLst>
              <a:ext uri="{FF2B5EF4-FFF2-40B4-BE49-F238E27FC236}">
                <a16:creationId xmlns:a16="http://schemas.microsoft.com/office/drawing/2014/main" id="{6D976E13-A8CA-9E44-B68E-623115BFE1A3}"/>
              </a:ext>
            </a:extLst>
          </p:cNvPr>
          <p:cNvCxnSpPr>
            <a:cxnSpLocks/>
            <a:stCxn id="98" idx="3"/>
            <a:endCxn id="132" idx="2"/>
          </p:cNvCxnSpPr>
          <p:nvPr/>
        </p:nvCxnSpPr>
        <p:spPr>
          <a:xfrm flipV="1">
            <a:off x="3333573" y="1623104"/>
            <a:ext cx="2584213" cy="239587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Двойная стрелка влево/вправо 151">
            <a:extLst>
              <a:ext uri="{FF2B5EF4-FFF2-40B4-BE49-F238E27FC236}">
                <a16:creationId xmlns:a16="http://schemas.microsoft.com/office/drawing/2014/main" id="{23B8E1E9-5723-2849-BC6E-27A2E9DEF817}"/>
              </a:ext>
            </a:extLst>
          </p:cNvPr>
          <p:cNvSpPr/>
          <p:nvPr/>
        </p:nvSpPr>
        <p:spPr>
          <a:xfrm>
            <a:off x="7446451" y="1064918"/>
            <a:ext cx="1525381" cy="47012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сравнение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95335294-4034-7441-943E-ECEF887DCD38}"/>
              </a:ext>
            </a:extLst>
          </p:cNvPr>
          <p:cNvSpPr txBox="1"/>
          <p:nvPr/>
        </p:nvSpPr>
        <p:spPr>
          <a:xfrm>
            <a:off x="6366756" y="2065054"/>
            <a:ext cx="3774248" cy="46166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согласуются ли значения</a:t>
            </a:r>
            <a:r>
              <a:rPr lang="en-US" sz="2400" dirty="0">
                <a:solidFill>
                  <a:schemeClr val="bg1"/>
                </a:solidFill>
              </a:rPr>
              <a:t>?*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D20FCA78-15EC-FC41-A457-252F12863046}"/>
              </a:ext>
            </a:extLst>
          </p:cNvPr>
          <p:cNvSpPr txBox="1"/>
          <p:nvPr/>
        </p:nvSpPr>
        <p:spPr>
          <a:xfrm>
            <a:off x="2963831" y="6296351"/>
            <a:ext cx="6545929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* </a:t>
            </a:r>
            <a:r>
              <a:rPr lang="ru-RU" dirty="0"/>
              <a:t>если нет, что не так? Проблема в методе или моделировании?</a:t>
            </a:r>
          </a:p>
        </p:txBody>
      </p:sp>
    </p:spTree>
    <p:extLst>
      <p:ext uri="{BB962C8B-B14F-4D97-AF65-F5344CB8AC3E}">
        <p14:creationId xmlns:p14="http://schemas.microsoft.com/office/powerpoint/2010/main" val="27458481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3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0" grpId="0"/>
      <p:bldP spid="61" grpId="0"/>
      <p:bldP spid="63" grpId="0"/>
      <p:bldP spid="65" grpId="0"/>
      <p:bldP spid="52" grpId="0"/>
      <p:bldP spid="123" grpId="0"/>
      <p:bldP spid="124" grpId="0"/>
      <p:bldP spid="132" grpId="0" animBg="1"/>
      <p:bldP spid="152" grpId="0" animBg="1"/>
      <p:bldP spid="153" grpId="0" animBg="1"/>
      <p:bldP spid="16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C55BA-93CC-934C-8F05-1E27F6C71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F1DC15B-AE9B-884D-B5BF-B460B2456D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9235" y="923861"/>
            <a:ext cx="10623665" cy="5934139"/>
          </a:xfr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C70229F-13A8-D44C-8F0C-80F3BB5CBB71}"/>
              </a:ext>
            </a:extLst>
          </p:cNvPr>
          <p:cNvSpPr txBox="1">
            <a:spLocks/>
          </p:cNvSpPr>
          <p:nvPr/>
        </p:nvSpPr>
        <p:spPr>
          <a:xfrm>
            <a:off x="0" y="-17078"/>
            <a:ext cx="12192000" cy="9409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chemeClr val="bg1"/>
                </a:solidFill>
              </a:rPr>
              <a:t>Упрощённая схема работы</a:t>
            </a:r>
          </a:p>
        </p:txBody>
      </p:sp>
    </p:spTree>
    <p:extLst>
      <p:ext uri="{BB962C8B-B14F-4D97-AF65-F5344CB8AC3E}">
        <p14:creationId xmlns:p14="http://schemas.microsoft.com/office/powerpoint/2010/main" val="17606618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50">
        <p159:morph option="byObject"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3A5F725-AB47-D54E-AA53-3A513076B0D6}"/>
                  </a:ext>
                </a:extLst>
              </p:cNvPr>
              <p:cNvSpPr txBox="1"/>
              <p:nvPr/>
            </p:nvSpPr>
            <p:spPr>
              <a:xfrm>
                <a:off x="133350" y="0"/>
                <a:ext cx="10302629" cy="73456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65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50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65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650" i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650" i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</m:sub>
                          </m:sSub>
                        </m:num>
                        <m:den>
                          <m:r>
                            <a:rPr lang="en-US" sz="2650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n-US" sz="2650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den>
                      </m:f>
                      <m:r>
                        <a:rPr lang="en-US" sz="2650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650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sz="2650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en-US" sz="265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65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650" i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650" i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</m:sub>
                          </m:sSub>
                          <m:r>
                            <a:rPr lang="en-US" sz="2650" b="1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𝐮</m:t>
                          </m:r>
                        </m:e>
                      </m:d>
                      <m:r>
                        <a:rPr lang="en-US" sz="2650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650" dirty="0">
                  <a:solidFill>
                    <a:srgbClr val="FFFF00"/>
                  </a:solidFill>
                </a:endParaRPr>
              </a:p>
              <a:p>
                <a:endParaRPr lang="en-US" sz="2650" dirty="0">
                  <a:solidFill>
                    <a:srgbClr val="FFFF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65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50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65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650" i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650" i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r>
                                <a:rPr lang="en-US" sz="2650" i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sz="2650" i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sm</m:t>
                              </m:r>
                            </m:sub>
                          </m:sSub>
                        </m:num>
                        <m:den>
                          <m:r>
                            <a:rPr lang="en-US" sz="2650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n-US" sz="2650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den>
                      </m:f>
                      <m:r>
                        <a:rPr lang="en-US" sz="2650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650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sz="2650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en-US" sz="265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65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650" i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650" i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r>
                                <a:rPr lang="en-US" sz="2650" i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m:rPr>
                                  <m:sty m:val="p"/>
                                </m:rPr>
                                <a:rPr lang="en-US" sz="2650" i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sm</m:t>
                              </m:r>
                            </m:sub>
                          </m:sSub>
                          <m:r>
                            <a:rPr lang="en-US" sz="2650" b="1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𝐮</m:t>
                          </m:r>
                        </m:e>
                      </m:d>
                      <m:r>
                        <a:rPr lang="en-US" sz="2650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n-US" sz="2650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d>
                        <m:dPr>
                          <m:ctrlPr>
                            <a:rPr lang="en-US" sz="265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65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650" i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650" i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650" dirty="0">
                  <a:solidFill>
                    <a:srgbClr val="FFFF00"/>
                  </a:solidFill>
                </a:endParaRPr>
              </a:p>
              <a:p>
                <a:endParaRPr lang="en-US" sz="2650" dirty="0">
                  <a:solidFill>
                    <a:srgbClr val="FFFF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65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50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65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650" i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650" i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r>
                                <a:rPr lang="en-US" sz="2650" i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sz="2650" b="0" i="0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gr</m:t>
                              </m:r>
                            </m:sub>
                          </m:sSub>
                        </m:num>
                        <m:den>
                          <m:r>
                            <a:rPr lang="en-US" sz="2650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n-US" sz="2650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den>
                      </m:f>
                      <m:r>
                        <a:rPr lang="en-US" sz="2650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650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sz="2650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en-US" sz="265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65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650" i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650" i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r>
                                <a:rPr lang="en-US" sz="2650" i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m:rPr>
                                  <m:sty m:val="p"/>
                                </m:rPr>
                                <a:rPr lang="en-US" sz="2650" b="0" i="0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gr</m:t>
                              </m:r>
                            </m:sub>
                          </m:sSub>
                          <m:r>
                            <a:rPr lang="en-US" sz="2650" b="1" i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</m:d>
                      <m:r>
                        <a:rPr lang="en-US" sz="2650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650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sz="2650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65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650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650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  <m:r>
                        <a:rPr lang="en-US" sz="2650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650" dirty="0">
                  <a:solidFill>
                    <a:srgbClr val="FFFF00"/>
                  </a:solidFill>
                </a:endParaRPr>
              </a:p>
              <a:p>
                <a:endParaRPr lang="en-US" sz="2650" dirty="0">
                  <a:solidFill>
                    <a:srgbClr val="FFFF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65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50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2650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n-US" sz="2650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den>
                      </m:f>
                      <m:d>
                        <m:dPr>
                          <m:ctrlPr>
                            <a:rPr lang="en-US" sz="265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65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650" i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650" i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</m:sub>
                          </m:sSub>
                          <m:r>
                            <a:rPr lang="en-US" sz="2650" b="1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𝐮</m:t>
                          </m:r>
                        </m:e>
                      </m:d>
                      <m:r>
                        <a:rPr lang="en-US" sz="2650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65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650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en-US" sz="2650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265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65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650" i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650" i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g</m:t>
                                  </m:r>
                                </m:sub>
                              </m:sSub>
                              <m:r>
                                <a:rPr lang="en-US" sz="2650" b="1" i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𝐮</m:t>
                              </m:r>
                              <m:r>
                                <a:rPr lang="en-US" sz="2650" i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⊗</m:t>
                              </m:r>
                              <m:r>
                                <a:rPr lang="en-US" sz="2650" b="1" i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𝐮</m:t>
                              </m:r>
                            </m:e>
                          </m:d>
                        </m:e>
                      </m:d>
                      <m:r>
                        <a:rPr lang="en-US" sz="2650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n-US" sz="2650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sz="2650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𝒫</m:t>
                      </m:r>
                      <m:r>
                        <a:rPr lang="en-US" sz="2650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65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650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650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g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sz="2650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∇Φ</m:t>
                      </m:r>
                      <m:r>
                        <a:rPr lang="en-US" sz="2650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65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650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r>
                            <a:rPr lang="en-US" sz="2650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2650" b="1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𝚷</m:t>
                          </m:r>
                        </m:e>
                      </m:d>
                      <m:r>
                        <a:rPr lang="en-US" sz="265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en-US" sz="265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650" b="0" i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sz="265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65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65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𝑔𝑟</m:t>
                          </m:r>
                        </m:sub>
                      </m:sSub>
                      <m:sSub>
                        <m:sSubPr>
                          <m:ctrlPr>
                            <a:rPr lang="en-US" sz="265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50" b="1" i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650" b="0" i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drag</m:t>
                          </m:r>
                        </m:sub>
                      </m:sSub>
                    </m:oMath>
                  </m:oMathPara>
                </a14:m>
                <a:endParaRPr lang="en-US" sz="2650" dirty="0">
                  <a:solidFill>
                    <a:srgbClr val="FFFF00"/>
                  </a:solidFill>
                </a:endParaRPr>
              </a:p>
              <a:p>
                <a:endParaRPr lang="en-US" sz="2650" dirty="0">
                  <a:solidFill>
                    <a:srgbClr val="FFFF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65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50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2650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n-US" sz="2650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den>
                      </m:f>
                      <m:d>
                        <m:dPr>
                          <m:ctrlPr>
                            <a:rPr lang="en-US" sz="265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65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650" i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650" b="0" i="0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r>
                                <a:rPr lang="en-US" sz="2650" b="0" i="0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sz="2650" b="0" i="0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gr</m:t>
                              </m:r>
                            </m:sub>
                          </m:sSub>
                          <m:r>
                            <a:rPr lang="en-US" sz="2650" b="1" i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</m:d>
                      <m:r>
                        <a:rPr lang="en-US" sz="2650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65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650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en-US" sz="2650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265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65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650" i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650" b="0" i="0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r>
                                    <a:rPr lang="en-US" sz="2650" b="0" i="0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650" b="0" i="0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gr</m:t>
                                  </m:r>
                                </m:sub>
                              </m:sSub>
                              <m:r>
                                <a:rPr lang="en-US" sz="2650" b="1" i="0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𝐯</m:t>
                              </m:r>
                              <m:r>
                                <a:rPr lang="en-US" sz="2650" i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⊗</m:t>
                              </m:r>
                              <m:r>
                                <a:rPr lang="en-US" sz="2650" b="1" i="0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𝐯</m:t>
                              </m:r>
                            </m:e>
                          </m:d>
                        </m:e>
                      </m:d>
                      <m:r>
                        <a:rPr lang="en-US" sz="2650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650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65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650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650" b="0" i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d</m:t>
                          </m:r>
                          <m:r>
                            <a:rPr lang="en-US" sz="2650" b="0" i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sz="2650" b="0" i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gr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sz="2650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∇Φ</m:t>
                      </m:r>
                      <m:r>
                        <a:rPr lang="en-US" sz="2650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65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65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sz="265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65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65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𝑔𝑟</m:t>
                          </m:r>
                        </m:sub>
                      </m:sSub>
                      <m:sSub>
                        <m:sSubPr>
                          <m:ctrlPr>
                            <a:rPr lang="en-US" sz="265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50" b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65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drag</m:t>
                          </m:r>
                        </m:sub>
                      </m:sSub>
                      <m:r>
                        <a:rPr lang="en-US" sz="2650" b="0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650" b="0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</m:t>
                      </m:r>
                      <m:d>
                        <m:dPr>
                          <m:ctrlPr>
                            <a:rPr lang="en-US" sz="265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65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650" b="0" i="0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650" b="0" i="0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max</m:t>
                              </m:r>
                            </m:sub>
                          </m:sSub>
                        </m:e>
                      </m:d>
                      <m:r>
                        <a:rPr lang="en-US" sz="265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𝐮</m:t>
                      </m:r>
                    </m:oMath>
                  </m:oMathPara>
                </a14:m>
                <a:endParaRPr lang="en-US" sz="2650" dirty="0">
                  <a:solidFill>
                    <a:srgbClr val="FFFF00"/>
                  </a:solidFill>
                </a:endParaRPr>
              </a:p>
              <a:p>
                <a:r>
                  <a:rPr lang="en-US" sz="2650" dirty="0">
                    <a:solidFill>
                      <a:srgbClr val="FFFF00"/>
                    </a:solidFill>
                  </a:rPr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65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50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n-US" sz="2650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ε</m:t>
                          </m:r>
                        </m:num>
                        <m:den>
                          <m:r>
                            <a:rPr lang="en-US" sz="2650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n-US" sz="2650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den>
                      </m:f>
                      <m:r>
                        <a:rPr lang="en-US" sz="2650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650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sz="2650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en-US" sz="265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650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ε</m:t>
                          </m:r>
                          <m:r>
                            <a:rPr lang="en-US" sz="2650" b="1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𝐮</m:t>
                          </m:r>
                        </m:e>
                      </m:d>
                      <m:r>
                        <a:rPr lang="en-US" sz="2650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650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𝒫</m:t>
                      </m:r>
                      <m:d>
                        <m:dPr>
                          <m:ctrlPr>
                            <a:rPr lang="en-US" sz="265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650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r>
                            <a:rPr lang="en-US" sz="2650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2650" b="1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𝐮</m:t>
                          </m:r>
                        </m:e>
                      </m:d>
                      <m:r>
                        <a:rPr lang="en-US" sz="2650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2650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a:rPr lang="en-US" sz="2650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650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r>
                        <a:rPr lang="en-US" sz="2650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65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65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650" i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  <m:r>
                                <a:rPr lang="en-US" sz="2650" b="1" i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𝐮</m:t>
                              </m:r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sz="2650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p</m:t>
                          </m:r>
                          <m:sSup>
                            <m:sSupPr>
                              <m:ctrlPr>
                                <a:rPr lang="en-US" sz="265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650" i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p</m:t>
                              </m:r>
                            </m:e>
                            <m:sup>
                              <m:r>
                                <a:rPr lang="en-US" sz="2650" i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r>
                        <a:rPr lang="en-US" sz="2650" i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sSub>
                        <m:sSubPr>
                          <m:ctrlPr>
                            <a:rPr lang="en-US" sz="265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50" b="1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𝚷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650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pp</m:t>
                          </m:r>
                          <m:r>
                            <a:rPr lang="en-US" sz="2650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b>
                      </m:sSub>
                    </m:oMath>
                  </m:oMathPara>
                </a14:m>
                <a:endParaRPr lang="en-US" sz="2650" dirty="0">
                  <a:solidFill>
                    <a:srgbClr val="FFFF00"/>
                  </a:solidFill>
                </a:endParaRPr>
              </a:p>
              <a:p>
                <a:endParaRPr lang="en-US" sz="265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3A5F725-AB47-D54E-AA53-3A513076B0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50" y="0"/>
                <a:ext cx="10302629" cy="7345601"/>
              </a:xfrm>
              <a:prstGeom prst="rect">
                <a:avLst/>
              </a:prstGeom>
              <a:blipFill>
                <a:blip r:embed="rId2"/>
                <a:stretch>
                  <a:fillRect l="-24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BDC62B6-4675-DB4A-AE40-9528A22B4116}"/>
              </a:ext>
            </a:extLst>
          </p:cNvPr>
          <p:cNvSpPr txBox="1"/>
          <p:nvPr/>
        </p:nvSpPr>
        <p:spPr>
          <a:xfrm>
            <a:off x="6106860" y="171450"/>
            <a:ext cx="63035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highlight>
                  <a:srgbClr val="FFFF00"/>
                </a:highlight>
              </a:rPr>
              <a:t> HYDRODYNAMIC MODEL </a:t>
            </a:r>
            <a:endParaRPr lang="ru-RU" sz="4400" b="1" dirty="0">
              <a:highlight>
                <a:srgbClr val="FFFF00"/>
              </a:highligh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98D8241-8AF6-B34D-AA12-16A64BBEB32E}"/>
                  </a:ext>
                </a:extLst>
              </p:cNvPr>
              <p:cNvSpPr txBox="1"/>
              <p:nvPr/>
            </p:nvSpPr>
            <p:spPr>
              <a:xfrm>
                <a:off x="7015723" y="1112341"/>
                <a:ext cx="4094134" cy="21267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600" b="0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lang="en-US" sz="26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6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𝑚𝑝</m:t>
                          </m:r>
                        </m:sub>
                      </m:sSub>
                      <m:f>
                        <m:fPr>
                          <m:ctrlPr>
                            <a:rPr lang="en-US" sz="26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26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  <m:sSub>
                            <m:sSubPr>
                              <m:ctrlPr>
                                <a:rPr lang="en-US" sz="26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6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num>
                        <m:den>
                          <m:r>
                            <a:rPr lang="en-US" sz="26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1+2</m:t>
                          </m:r>
                          <m:sSub>
                            <m:sSubPr>
                              <m:ctrlPr>
                                <a:rPr lang="en-US" sz="26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6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  <m:r>
                            <a:rPr lang="en-US" sz="26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+1.5</m:t>
                          </m:r>
                          <m:sSub>
                            <m:sSubPr>
                              <m:ctrlPr>
                                <a:rPr lang="en-US" sz="26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6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6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6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600" dirty="0">
                  <a:solidFill>
                    <a:srgbClr val="FFFF00"/>
                  </a:solidFill>
                </a:endParaRPr>
              </a:p>
              <a:p>
                <a:endParaRPr lang="en-US" sz="2600" dirty="0">
                  <a:solidFill>
                    <a:srgbClr val="FFFF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60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en-US" sz="26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6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6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𝑖𝑟𝑟</m:t>
                          </m:r>
                        </m:sub>
                      </m:sSub>
                      <m:f>
                        <m:fPr>
                          <m:ctrlPr>
                            <a:rPr lang="en-US" sz="26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26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  <m:sSub>
                            <m:sSubPr>
                              <m:ctrlPr>
                                <a:rPr lang="en-US" sz="26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6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num>
                        <m:den>
                          <m:r>
                            <a:rPr lang="en-US" sz="26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1+2</m:t>
                          </m:r>
                          <m:sSub>
                            <m:sSubPr>
                              <m:ctrlPr>
                                <a:rPr lang="en-US" sz="26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6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  <m:r>
                            <a:rPr lang="en-US" sz="26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+1.5</m:t>
                          </m:r>
                          <m:sSub>
                            <m:sSubPr>
                              <m:ctrlPr>
                                <a:rPr lang="en-US" sz="26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6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6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6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sz="26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98D8241-8AF6-B34D-AA12-16A64BBEB3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5723" y="1112341"/>
                <a:ext cx="4094134" cy="2126736"/>
              </a:xfrm>
              <a:prstGeom prst="rect">
                <a:avLst/>
              </a:prstGeom>
              <a:blipFill>
                <a:blip r:embed="rId3"/>
                <a:stretch>
                  <a:fillRect b="-59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8E5E70DE-5AC0-1A4C-BD1B-BDD9FC09A5D3}"/>
              </a:ext>
            </a:extLst>
          </p:cNvPr>
          <p:cNvSpPr txBox="1"/>
          <p:nvPr/>
        </p:nvSpPr>
        <p:spPr>
          <a:xfrm>
            <a:off x="7125521" y="22947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Рамка 9">
            <a:extLst>
              <a:ext uri="{FF2B5EF4-FFF2-40B4-BE49-F238E27FC236}">
                <a16:creationId xmlns:a16="http://schemas.microsoft.com/office/drawing/2014/main" id="{9630B3D0-15F2-DA4D-9FF6-6DF703B07371}"/>
              </a:ext>
            </a:extLst>
          </p:cNvPr>
          <p:cNvSpPr/>
          <p:nvPr/>
        </p:nvSpPr>
        <p:spPr>
          <a:xfrm>
            <a:off x="2247900" y="5924550"/>
            <a:ext cx="5448300" cy="933450"/>
          </a:xfrm>
          <a:prstGeom prst="fram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Рамка 10">
            <a:extLst>
              <a:ext uri="{FF2B5EF4-FFF2-40B4-BE49-F238E27FC236}">
                <a16:creationId xmlns:a16="http://schemas.microsoft.com/office/drawing/2014/main" id="{74C6E548-82FF-0743-8983-D5D7B6509B60}"/>
              </a:ext>
            </a:extLst>
          </p:cNvPr>
          <p:cNvSpPr/>
          <p:nvPr/>
        </p:nvSpPr>
        <p:spPr>
          <a:xfrm>
            <a:off x="6878952" y="940891"/>
            <a:ext cx="5010150" cy="1182411"/>
          </a:xfrm>
          <a:prstGeom prst="fram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Рамка 11">
            <a:extLst>
              <a:ext uri="{FF2B5EF4-FFF2-40B4-BE49-F238E27FC236}">
                <a16:creationId xmlns:a16="http://schemas.microsoft.com/office/drawing/2014/main" id="{40AB0AFB-36E0-FE43-A620-B3DDC6789AEA}"/>
              </a:ext>
            </a:extLst>
          </p:cNvPr>
          <p:cNvSpPr/>
          <p:nvPr/>
        </p:nvSpPr>
        <p:spPr>
          <a:xfrm>
            <a:off x="6878952" y="2123302"/>
            <a:ext cx="5010150" cy="1331611"/>
          </a:xfrm>
          <a:prstGeom prst="fram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6072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5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E08A394-D0F2-804F-A790-3E73D1434B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70899"/>
            <a:ext cx="4163238" cy="6087101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5E6450A-D086-CF48-9065-B273DA05EA1D}"/>
                  </a:ext>
                </a:extLst>
              </p:cNvPr>
              <p:cNvSpPr txBox="1"/>
              <p:nvPr/>
            </p:nvSpPr>
            <p:spPr>
              <a:xfrm>
                <a:off x="7970346" y="923860"/>
                <a:ext cx="3603113" cy="593413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endParaRPr lang="en-US" sz="2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ru-RU" sz="3200" dirty="0"/>
                  <a:t>Молодой диск</a:t>
                </a:r>
                <a:br>
                  <a:rPr lang="en-US" sz="3200" dirty="0"/>
                </a:br>
                <a:r>
                  <a:rPr lang="en-US" sz="3200" dirty="0"/>
                  <a:t>(”early”)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32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ru-RU" sz="3200" dirty="0"/>
                  <a:t>Диск со вспышкой</a:t>
                </a:r>
                <a:br>
                  <a:rPr lang="en-US" sz="3200" dirty="0"/>
                </a:br>
                <a:r>
                  <a:rPr lang="en-US" sz="3200" dirty="0"/>
                  <a:t>(“burst”)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32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ru-RU" sz="3200" dirty="0"/>
                  <a:t>Диск с возрастом  </a:t>
                </a:r>
                <a:br>
                  <a:rPr lang="en-US" sz="3200" dirty="0"/>
                </a:br>
                <a:r>
                  <a:rPr lang="en-US" sz="3200" dirty="0"/>
                  <a:t>t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US" sz="3200" dirty="0"/>
                  <a:t>1 </a:t>
                </a:r>
                <a:r>
                  <a:rPr lang="en-US" sz="3200" dirty="0" err="1"/>
                  <a:t>Myr</a:t>
                </a:r>
                <a:br>
                  <a:rPr lang="en-US" sz="3200" dirty="0"/>
                </a:br>
                <a:r>
                  <a:rPr lang="en-US" sz="3200" dirty="0"/>
                  <a:t>(“late”)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5E6450A-D086-CF48-9065-B273DA05EA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0346" y="923860"/>
                <a:ext cx="3603113" cy="5934139"/>
              </a:xfrm>
              <a:prstGeom prst="rect">
                <a:avLst/>
              </a:prstGeom>
              <a:blipFill>
                <a:blip r:embed="rId3"/>
                <a:stretch>
                  <a:fillRect l="-3873" b="-128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CEC53A8C-21DB-684E-9CA7-DA0E56AEBCCA}"/>
              </a:ext>
            </a:extLst>
          </p:cNvPr>
          <p:cNvSpPr txBox="1"/>
          <p:nvPr/>
        </p:nvSpPr>
        <p:spPr>
          <a:xfrm>
            <a:off x="4491016" y="737836"/>
            <a:ext cx="259142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Поверхностная плотность газа</a:t>
            </a:r>
            <a:endParaRPr lang="en-US" sz="2000" b="1" dirty="0"/>
          </a:p>
          <a:p>
            <a:endParaRPr lang="ru-RU" sz="2000" b="1" dirty="0"/>
          </a:p>
          <a:p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Выросшая пыль</a:t>
            </a:r>
            <a:endParaRPr lang="en-US" sz="2000" b="1" dirty="0"/>
          </a:p>
          <a:p>
            <a:endParaRPr lang="en-US" sz="2000" b="1" dirty="0"/>
          </a:p>
          <a:p>
            <a:endParaRPr lang="ru-RU" sz="2000" b="1" dirty="0"/>
          </a:p>
          <a:p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Мелкая пыль</a:t>
            </a:r>
            <a:endParaRPr lang="en-US" sz="2000" b="1" dirty="0"/>
          </a:p>
          <a:p>
            <a:br>
              <a:rPr lang="ru-RU" sz="2000" b="1" dirty="0"/>
            </a:b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Температура</a:t>
            </a: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Максимальный размер пыли</a:t>
            </a: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9BB14E71-8E13-9D45-9EB4-EB987FCD3147}"/>
              </a:ext>
            </a:extLst>
          </p:cNvPr>
          <p:cNvSpPr txBox="1">
            <a:spLocks/>
          </p:cNvSpPr>
          <p:nvPr/>
        </p:nvSpPr>
        <p:spPr>
          <a:xfrm>
            <a:off x="0" y="-17078"/>
            <a:ext cx="12192000" cy="9409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chemeClr val="bg1"/>
                </a:solidFill>
              </a:rPr>
              <a:t>Результаты гидродинамического моделирования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19091763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50">
        <p159:morph option="byObject"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35FE9D-C9C1-D54B-B2A4-911760DFF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10229850" cy="667704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700" b="1" dirty="0">
                <a:solidFill>
                  <a:schemeClr val="bg1"/>
                </a:solidFill>
              </a:rPr>
              <a:t>PASSAGE TO 3D RADIATION TRANSFER SIMULATIONS</a:t>
            </a:r>
            <a:endParaRPr lang="ru-RU" sz="3700" b="1" dirty="0">
              <a:solidFill>
                <a:schemeClr val="bg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B90C9D-41DA-7240-8BD9-458958E6D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3015484"/>
            <a:ext cx="3276600" cy="733974"/>
          </a:xfrm>
        </p:spPr>
        <p:txBody>
          <a:bodyPr>
            <a:normAutofit lnSpcReduction="10000"/>
          </a:bodyPr>
          <a:lstStyle/>
          <a:p>
            <a:r>
              <a:rPr lang="en-US" sz="4800" b="1" dirty="0"/>
              <a:t> 2D =&gt; 3D</a:t>
            </a:r>
            <a:endParaRPr lang="en-US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FE4A7B-89EC-B94F-8C95-D0169B27A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7271" y="940940"/>
            <a:ext cx="6714730" cy="5929121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86C56591-C602-8647-B9DA-1A926F0C350B}"/>
              </a:ext>
            </a:extLst>
          </p:cNvPr>
          <p:cNvSpPr txBox="1">
            <a:spLocks/>
          </p:cNvSpPr>
          <p:nvPr/>
        </p:nvSpPr>
        <p:spPr>
          <a:xfrm>
            <a:off x="-37270" y="5094913"/>
            <a:ext cx="4567068" cy="7461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/>
              <a:t> </a:t>
            </a:r>
            <a:r>
              <a:rPr lang="ru-RU" sz="4800" b="1" dirty="0"/>
              <a:t>Непрозрачности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EBD40DA-DF24-4741-937E-EC52D3DA0851}"/>
                  </a:ext>
                </a:extLst>
              </p:cNvPr>
              <p:cNvSpPr txBox="1"/>
              <p:nvPr/>
            </p:nvSpPr>
            <p:spPr>
              <a:xfrm>
                <a:off x="556591" y="861600"/>
                <a:ext cx="3039618" cy="1875193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3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3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3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𝛴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den>
                      </m:f>
                    </m:oMath>
                  </m:oMathPara>
                </a14:m>
                <a:endParaRPr lang="en-US" sz="2300" i="1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300" b="0" i="1" smtClean="0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sz="23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3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3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sz="23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unc>
                            <m:funcPr>
                              <m:ctrlP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300" b="0" i="0" smtClean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3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3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23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300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num>
                                    <m:den>
                                      <m:r>
                                        <a:rPr lang="en-US" sz="2300" b="0" i="1" smtClean="0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  <m:sup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300" i="1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3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𝑔𝑟</m:t>
                          </m:r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sz="2300" b="0" i="1" smtClean="0">
                          <a:latin typeface="Cambria Math" panose="02040503050406030204" pitchFamily="18" charset="0"/>
                        </a:rPr>
                        <m:t>≠</m:t>
                      </m:r>
                      <m:sSub>
                        <m:sSubPr>
                          <m:ctrlPr>
                            <a:rPr lang="en-US" sz="23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𝑠𝑚</m:t>
                          </m:r>
                        </m:sub>
                      </m:sSub>
                    </m:oMath>
                  </m:oMathPara>
                </a14:m>
                <a:endParaRPr lang="en-US" sz="2300" i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EBD40DA-DF24-4741-937E-EC52D3DA08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591" y="861600"/>
                <a:ext cx="3039618" cy="1875193"/>
              </a:xfrm>
              <a:prstGeom prst="rect">
                <a:avLst/>
              </a:prstGeom>
              <a:blipFill>
                <a:blip r:embed="rId3"/>
                <a:stretch>
                  <a:fillRect l="-417" b="-270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4B549423-D863-3043-AFB3-4541C13860EC}"/>
              </a:ext>
            </a:extLst>
          </p:cNvPr>
          <p:cNvSpPr txBox="1"/>
          <p:nvPr/>
        </p:nvSpPr>
        <p:spPr>
          <a:xfrm>
            <a:off x="556591" y="4160104"/>
            <a:ext cx="3039618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Cartesian to Spherical</a:t>
            </a:r>
            <a:endParaRPr lang="ru-RU" sz="2400" dirty="0"/>
          </a:p>
        </p:txBody>
      </p:sp>
      <p:cxnSp>
        <p:nvCxnSpPr>
          <p:cNvPr id="11" name="Соединительная линия уступом 10">
            <a:extLst>
              <a:ext uri="{FF2B5EF4-FFF2-40B4-BE49-F238E27FC236}">
                <a16:creationId xmlns:a16="http://schemas.microsoft.com/office/drawing/2014/main" id="{3EA7BD3F-0234-9047-9771-9685F7222822}"/>
              </a:ext>
            </a:extLst>
          </p:cNvPr>
          <p:cNvCxnSpPr>
            <a:cxnSpLocks/>
            <a:stCxn id="3" idx="3"/>
            <a:endCxn id="8" idx="3"/>
          </p:cNvCxnSpPr>
          <p:nvPr/>
        </p:nvCxnSpPr>
        <p:spPr>
          <a:xfrm flipV="1">
            <a:off x="3276601" y="1799197"/>
            <a:ext cx="319608" cy="1583274"/>
          </a:xfrm>
          <a:prstGeom prst="bentConnector3">
            <a:avLst>
              <a:gd name="adj1" fmla="val 296694"/>
            </a:avLst>
          </a:prstGeom>
          <a:ln w="762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Соединительная линия уступом 12">
            <a:extLst>
              <a:ext uri="{FF2B5EF4-FFF2-40B4-BE49-F238E27FC236}">
                <a16:creationId xmlns:a16="http://schemas.microsoft.com/office/drawing/2014/main" id="{A2439086-997E-7D4B-9F59-F133FFCDAF2B}"/>
              </a:ext>
            </a:extLst>
          </p:cNvPr>
          <p:cNvCxnSpPr>
            <a:cxnSpLocks/>
            <a:stCxn id="3" idx="3"/>
            <a:endCxn id="9" idx="3"/>
          </p:cNvCxnSpPr>
          <p:nvPr/>
        </p:nvCxnSpPr>
        <p:spPr>
          <a:xfrm>
            <a:off x="3276601" y="3382471"/>
            <a:ext cx="319608" cy="1008466"/>
          </a:xfrm>
          <a:prstGeom prst="bentConnector3">
            <a:avLst>
              <a:gd name="adj1" fmla="val 296694"/>
            </a:avLst>
          </a:prstGeom>
          <a:ln w="762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Соединительная линия уступом 15">
            <a:extLst>
              <a:ext uri="{FF2B5EF4-FFF2-40B4-BE49-F238E27FC236}">
                <a16:creationId xmlns:a16="http://schemas.microsoft.com/office/drawing/2014/main" id="{9DCE2134-C635-4643-9C28-9DEBF79A48B8}"/>
              </a:ext>
            </a:extLst>
          </p:cNvPr>
          <p:cNvCxnSpPr>
            <a:cxnSpLocks/>
            <a:stCxn id="7" idx="3"/>
            <a:endCxn id="5" idx="1"/>
          </p:cNvCxnSpPr>
          <p:nvPr/>
        </p:nvCxnSpPr>
        <p:spPr>
          <a:xfrm flipV="1">
            <a:off x="4529798" y="3905501"/>
            <a:ext cx="947473" cy="1562496"/>
          </a:xfrm>
          <a:prstGeom prst="bentConnector3">
            <a:avLst>
              <a:gd name="adj1" fmla="val 50000"/>
            </a:avLst>
          </a:prstGeom>
          <a:ln w="762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BD5D13BC-13B8-5440-991E-B4A6BE4D085E}"/>
              </a:ext>
            </a:extLst>
          </p:cNvPr>
          <p:cNvSpPr txBox="1">
            <a:spLocks/>
          </p:cNvSpPr>
          <p:nvPr/>
        </p:nvSpPr>
        <p:spPr>
          <a:xfrm>
            <a:off x="0" y="-17078"/>
            <a:ext cx="12192000" cy="9409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</a:rPr>
              <a:t>3D</a:t>
            </a:r>
            <a:r>
              <a:rPr lang="ru-RU" sz="4000" b="1" dirty="0">
                <a:solidFill>
                  <a:schemeClr val="bg1"/>
                </a:solidFill>
              </a:rPr>
              <a:t> моделирование переноса излучения</a:t>
            </a:r>
          </a:p>
        </p:txBody>
      </p:sp>
    </p:spTree>
    <p:extLst>
      <p:ext uri="{BB962C8B-B14F-4D97-AF65-F5344CB8AC3E}">
        <p14:creationId xmlns:p14="http://schemas.microsoft.com/office/powerpoint/2010/main" val="35632774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5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C39164-AC68-4E4F-9234-3C4F5D4FF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7775448" cy="1591691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FFFF00"/>
                </a:solidFill>
                <a:highlight>
                  <a:srgbClr val="FF0000"/>
                </a:highlight>
              </a:rPr>
              <a:t> WHICH HEAT MATTERS? </a:t>
            </a:r>
            <a:r>
              <a:rPr lang="en-US" sz="5400" b="1" dirty="0"/>
              <a:t>*</a:t>
            </a:r>
            <a:endParaRPr lang="ru-RU" sz="5400" b="1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5665B12-841D-8645-B17D-2688844FD1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956815"/>
            <a:ext cx="8658678" cy="3870325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D1397A-B581-C04D-AB48-6BF2843AB58C}"/>
              </a:ext>
            </a:extLst>
          </p:cNvPr>
          <p:cNvSpPr txBox="1"/>
          <p:nvPr/>
        </p:nvSpPr>
        <p:spPr>
          <a:xfrm>
            <a:off x="9694585" y="6311900"/>
            <a:ext cx="2497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*All Heats Matter (AHM)</a:t>
            </a:r>
            <a:endParaRPr lang="ru-RU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9D5DF46-0000-E744-B3D1-D0C407C40CF3}"/>
                  </a:ext>
                </a:extLst>
              </p:cNvPr>
              <p:cNvSpPr txBox="1"/>
              <p:nvPr/>
            </p:nvSpPr>
            <p:spPr>
              <a:xfrm>
                <a:off x="8937499" y="1225813"/>
                <a:ext cx="3254501" cy="146200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2000" b="0" dirty="0">
                    <a:latin typeface="Cambria Math" panose="02040503050406030204" pitchFamily="18" charset="0"/>
                  </a:rPr>
                  <a:t>Центральный источник </a:t>
                </a:r>
                <a:r>
                  <a:rPr lang="en-US" sz="2000" b="0" dirty="0">
                    <a:latin typeface="Cambria Math" panose="02040503050406030204" pitchFamily="18" charset="0"/>
                  </a:rPr>
                  <a:t>(</a:t>
                </a:r>
                <a:r>
                  <a:rPr lang="ru-RU" sz="2000" b="0" dirty="0">
                    <a:latin typeface="Cambria Math" panose="02040503050406030204" pitchFamily="18" charset="0"/>
                  </a:rPr>
                  <a:t>звезда – чёрное тело</a:t>
                </a:r>
                <a:r>
                  <a:rPr lang="en-US" sz="2000" b="0" dirty="0">
                    <a:latin typeface="Cambria Math" panose="02040503050406030204" pitchFamily="18" charset="0"/>
                  </a:rPr>
                  <a:t>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𝑒𝑓𝑓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𝑝h𝑜𝑡</m:t>
                                      </m:r>
                                    </m:sub>
                                  </m:s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𝑎𝑐𝑐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𝜋𝜎</m:t>
                                  </m:r>
                                  <m:sSubSup>
                                    <m:sSubSup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b>
                                    <m:sup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skw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ru-RU" sz="20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9D5DF46-0000-E744-B3D1-D0C407C40C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7499" y="1225813"/>
                <a:ext cx="3254501" cy="1462003"/>
              </a:xfrm>
              <a:prstGeom prst="rect">
                <a:avLst/>
              </a:prstGeom>
              <a:blipFill>
                <a:blip r:embed="rId3"/>
                <a:stretch>
                  <a:fillRect l="-1946" t="-1724" b="-1379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7BC9BA2-E340-8A4C-9001-69DECC6F2AFB}"/>
                  </a:ext>
                </a:extLst>
              </p:cNvPr>
              <p:cNvSpPr txBox="1"/>
              <p:nvPr/>
            </p:nvSpPr>
            <p:spPr>
              <a:xfrm>
                <a:off x="8937499" y="2687816"/>
                <a:ext cx="3254501" cy="1230401"/>
              </a:xfrm>
              <a:prstGeom prst="rect">
                <a:avLst/>
              </a:prstGeom>
              <a:solidFill>
                <a:srgbClr val="0083FF"/>
              </a:solidFill>
            </p:spPr>
            <p:txBody>
              <a:bodyPr wrap="square" rtlCol="0" anchor="ctr">
                <a:spAutoFit/>
              </a:bodyPr>
              <a:lstStyle/>
              <a:p>
                <a:r>
                  <a:rPr lang="ru-RU" sz="2400" b="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Внешний источник</a:t>
                </a:r>
                <a:br>
                  <a:rPr lang="en-US" sz="2400" b="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</a:br>
                <a:r>
                  <a:rPr lang="en-US" sz="2400" b="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(</a:t>
                </a:r>
                <a:r>
                  <a:rPr lang="ru-RU" sz="2400" b="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МЗ излучение</a:t>
                </a:r>
                <a:r>
                  <a:rPr lang="en-US" sz="2400" b="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𝑏𝑔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7BC9BA2-E340-8A4C-9001-69DECC6F2A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7499" y="2687816"/>
                <a:ext cx="3254501" cy="1230401"/>
              </a:xfrm>
              <a:prstGeom prst="rect">
                <a:avLst/>
              </a:prstGeom>
              <a:blipFill>
                <a:blip r:embed="rId4"/>
                <a:stretch>
                  <a:fillRect l="-2724" t="-3061" b="-306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85AF521-0751-5343-A83F-7A1BE71BDF4F}"/>
                  </a:ext>
                </a:extLst>
              </p:cNvPr>
              <p:cNvSpPr txBox="1"/>
              <p:nvPr/>
            </p:nvSpPr>
            <p:spPr>
              <a:xfrm>
                <a:off x="8937499" y="3918217"/>
                <a:ext cx="3254501" cy="1284069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2000" b="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Внутренний источник</a:t>
                </a:r>
                <a:br>
                  <a:rPr lang="en-US" sz="2000" b="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</a:br>
                <a:r>
                  <a:rPr lang="en-US" sz="2000" b="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(</a:t>
                </a:r>
                <a:r>
                  <a:rPr lang="ru-RU" sz="2000" b="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вязкий нагрев</a:t>
                </a:r>
                <a:r>
                  <a:rPr lang="en-US" sz="2000" b="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vis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𝑣𝑖𝑠</m:t>
                          </m:r>
                        </m:sub>
                      </m:sSub>
                    </m:oMath>
                  </m:oMathPara>
                </a14:m>
                <a:endParaRPr lang="ru-RU" sz="20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85AF521-0751-5343-A83F-7A1BE71BDF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7499" y="3918217"/>
                <a:ext cx="3254501" cy="1284069"/>
              </a:xfrm>
              <a:prstGeom prst="rect">
                <a:avLst/>
              </a:prstGeom>
              <a:blipFill>
                <a:blip r:embed="rId5"/>
                <a:stretch>
                  <a:fillRect l="-1946" t="-2941" b="-196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29152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5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77CE0AC9-EAD1-3A48-AC86-5E7FE868F6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71452" y="1015634"/>
            <a:ext cx="9262421" cy="5036400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AB1BA0E-4A7D-5141-AE0A-B1035D0D6251}"/>
                  </a:ext>
                </a:extLst>
              </p:cNvPr>
              <p:cNvSpPr txBox="1"/>
              <p:nvPr/>
            </p:nvSpPr>
            <p:spPr>
              <a:xfrm>
                <a:off x="9090969" y="863767"/>
                <a:ext cx="3101029" cy="184665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endParaRPr lang="en-US" sz="1600" dirty="0"/>
              </a:p>
              <a:p>
                <a:r>
                  <a:rPr lang="en-US" sz="1600" dirty="0"/>
                  <a:t>RADMC-3D* </a:t>
                </a:r>
              </a:p>
              <a:p>
                <a:r>
                  <a:rPr lang="en-US" sz="1600" dirty="0"/>
                  <a:t>Monte-Carlo </a:t>
                </a:r>
                <a:r>
                  <a:rPr lang="ru-RU" sz="1600" dirty="0"/>
                  <a:t>расчёты с исп.</a:t>
                </a:r>
                <a:endParaRPr lang="en-US" sz="1600" dirty="0"/>
              </a:p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US" sz="1600" dirty="0"/>
                  <a:t> </a:t>
                </a:r>
                <a:r>
                  <a:rPr lang="ru-RU" sz="1600" dirty="0"/>
                  <a:t>фотонов</a:t>
                </a:r>
                <a:r>
                  <a:rPr lang="en-US" sz="1600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sz="1600" dirty="0"/>
                  <a:t> </a:t>
                </a:r>
                <a:r>
                  <a:rPr lang="ru-RU" sz="1600" dirty="0"/>
                  <a:t>для моделей с включённым вязким нагревом</a:t>
                </a:r>
                <a:r>
                  <a:rPr lang="en-US" sz="1600" dirty="0"/>
                  <a:t>)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AB1BA0E-4A7D-5141-AE0A-B1035D0D62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0969" y="863767"/>
                <a:ext cx="3101029" cy="1846659"/>
              </a:xfrm>
              <a:prstGeom prst="rect">
                <a:avLst/>
              </a:prstGeom>
              <a:blipFill>
                <a:blip r:embed="rId3"/>
                <a:stretch>
                  <a:fillRect l="-81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D30B708D-3903-4F46-9B22-EE8E18B51876}"/>
              </a:ext>
            </a:extLst>
          </p:cNvPr>
          <p:cNvSpPr txBox="1"/>
          <p:nvPr/>
        </p:nvSpPr>
        <p:spPr>
          <a:xfrm>
            <a:off x="5547809" y="6343650"/>
            <a:ext cx="664419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*http://</a:t>
            </a:r>
            <a:r>
              <a:rPr lang="en-US" dirty="0" err="1"/>
              <a:t>www.ita.uni-heidelberg.de</a:t>
            </a:r>
            <a:r>
              <a:rPr lang="en-US" dirty="0"/>
              <a:t>/~</a:t>
            </a:r>
            <a:r>
              <a:rPr lang="en-US" dirty="0" err="1"/>
              <a:t>dullemond</a:t>
            </a:r>
            <a:r>
              <a:rPr lang="en-US" dirty="0"/>
              <a:t>/software/radmc-3d/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4B3A53-1316-C94E-8CBF-BA446FADBAAB}"/>
              </a:ext>
            </a:extLst>
          </p:cNvPr>
          <p:cNvSpPr txBox="1"/>
          <p:nvPr/>
        </p:nvSpPr>
        <p:spPr>
          <a:xfrm>
            <a:off x="9090971" y="2570677"/>
            <a:ext cx="3101029" cy="32932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Спиральные структуры расходятся по температуре</a:t>
            </a:r>
            <a:r>
              <a:rPr lang="en-US" sz="1600" dirty="0"/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Гораздо более детальная картина в вертикальном срезе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Нет следа падения оболочки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Недостаточно фотонов в моделировании с вязким нагревом</a:t>
            </a:r>
            <a:endParaRPr lang="en-US" sz="1600" dirty="0"/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B67DD148-44BA-BE4B-A8F5-811F59B7B78B}"/>
              </a:ext>
            </a:extLst>
          </p:cNvPr>
          <p:cNvSpPr txBox="1">
            <a:spLocks/>
          </p:cNvSpPr>
          <p:nvPr/>
        </p:nvSpPr>
        <p:spPr>
          <a:xfrm>
            <a:off x="0" y="-17078"/>
            <a:ext cx="12192000" cy="9409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chemeClr val="bg1"/>
                </a:solidFill>
              </a:rPr>
              <a:t>Результаты моделирования переноса излучения</a:t>
            </a:r>
          </a:p>
        </p:txBody>
      </p:sp>
    </p:spTree>
    <p:extLst>
      <p:ext uri="{BB962C8B-B14F-4D97-AF65-F5344CB8AC3E}">
        <p14:creationId xmlns:p14="http://schemas.microsoft.com/office/powerpoint/2010/main" val="33488466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50">
        <p159:morph option="byObject"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45AD3B3-CE5A-0640-B58D-74059B3613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499612"/>
            <a:ext cx="8310234" cy="29988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743C40-1D84-E945-A856-BC325A228B87}"/>
              </a:ext>
            </a:extLst>
          </p:cNvPr>
          <p:cNvSpPr txBox="1"/>
          <p:nvPr/>
        </p:nvSpPr>
        <p:spPr>
          <a:xfrm>
            <a:off x="8310234" y="2152352"/>
            <a:ext cx="3881766" cy="424731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Вязкий нагрев включённый в моделирование ПИ работает эффективно, но недостаточно, или</a:t>
            </a:r>
            <a:r>
              <a:rPr lang="en-US" b="1" dirty="0"/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В модели со вспышкой, где баланс определяется в основном излучением, температуры </a:t>
            </a:r>
            <a:r>
              <a:rPr lang="en-US" b="1" dirty="0"/>
              <a:t>RADMC-3D</a:t>
            </a:r>
            <a:r>
              <a:rPr lang="ru-RU" b="1" dirty="0"/>
              <a:t> и </a:t>
            </a:r>
            <a:r>
              <a:rPr lang="en-US" b="1" dirty="0" err="1"/>
              <a:t>FEoSaD</a:t>
            </a:r>
            <a:r>
              <a:rPr lang="en-US" b="1" dirty="0"/>
              <a:t> </a:t>
            </a:r>
            <a:r>
              <a:rPr lang="ru-RU" b="1" dirty="0"/>
              <a:t>согласуются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Рост температуры во внешних областях связан с проникновением УФ излучения от звезды до серединной плоскости диска</a:t>
            </a:r>
            <a:endParaRPr lang="en-US" b="1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2F526043-FACF-F745-93D4-47DEADCB795B}"/>
              </a:ext>
            </a:extLst>
          </p:cNvPr>
          <p:cNvSpPr txBox="1">
            <a:spLocks/>
          </p:cNvSpPr>
          <p:nvPr/>
        </p:nvSpPr>
        <p:spPr>
          <a:xfrm>
            <a:off x="0" y="-17078"/>
            <a:ext cx="12192000" cy="9409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500" b="1" dirty="0">
                <a:solidFill>
                  <a:schemeClr val="bg1"/>
                </a:solidFill>
              </a:rPr>
              <a:t>Экваториальные температуры вдоль выбранного направления</a:t>
            </a:r>
          </a:p>
        </p:txBody>
      </p:sp>
    </p:spTree>
    <p:extLst>
      <p:ext uri="{BB962C8B-B14F-4D97-AF65-F5344CB8AC3E}">
        <p14:creationId xmlns:p14="http://schemas.microsoft.com/office/powerpoint/2010/main" val="17992487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50">
        <p159:morph option="byObject"/>
      </p:transition>
    </mc:Choice>
    <mc:Fallback>
      <p:transition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19318</TotalTime>
  <Words>623</Words>
  <Application>Microsoft Macintosh PowerPoint</Application>
  <PresentationFormat>Широкоэкранный</PresentationFormat>
  <Paragraphs>134</Paragraphs>
  <Slides>14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Cambria Math</vt:lpstr>
      <vt:lpstr>Тема Office</vt:lpstr>
      <vt:lpstr>Презентация PowerPoint</vt:lpstr>
      <vt:lpstr>Моделирование vs. Наблюдения</vt:lpstr>
      <vt:lpstr>Презентация PowerPoint</vt:lpstr>
      <vt:lpstr>Презентация PowerPoint</vt:lpstr>
      <vt:lpstr>Презентация PowerPoint</vt:lpstr>
      <vt:lpstr>PASSAGE TO 3D RADIATION TRANSFER SIMULATIONS</vt:lpstr>
      <vt:lpstr> WHICH HEAT MATTERS? *</vt:lpstr>
      <vt:lpstr>Презентация PowerPoint</vt:lpstr>
      <vt:lpstr>Презентация PowerPoint</vt:lpstr>
      <vt:lpstr>Презентация PowerPoint</vt:lpstr>
      <vt:lpstr>Инструмент для восстановления параметров дисков на основе SED</vt:lpstr>
      <vt:lpstr>Презентация PowerPoint</vt:lpstr>
      <vt:lpstr>Results of the parameter reconstruction</vt:lpstr>
      <vt:lpstr>заключение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Восстановление параметров газопылевого диска на основе его синтетических изображений</dc:title>
  <dc:creator>Скляревский Александр Михайлович</dc:creator>
  <cp:lastModifiedBy>Скляревский Александр Михайлович</cp:lastModifiedBy>
  <cp:revision>87</cp:revision>
  <dcterms:created xsi:type="dcterms:W3CDTF">2020-10-10T12:39:10Z</dcterms:created>
  <dcterms:modified xsi:type="dcterms:W3CDTF">2021-03-04T11:36:33Z</dcterms:modified>
</cp:coreProperties>
</file>